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gif>
</file>

<file path=ppt/media/image2.png>
</file>

<file path=ppt/media/image3.gif>
</file>

<file path=ppt/media/image4.png>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Good afternoon everyone, this is our final project presentation, we’re team 4.</a:t>
            </a:r>
            <a:endParaRPr/>
          </a:p>
          <a:p>
            <a:pPr indent="0" lvl="0" marL="0" rtl="0" algn="l">
              <a:spcBef>
                <a:spcPts val="0"/>
              </a:spcBef>
              <a:spcAft>
                <a:spcPts val="0"/>
              </a:spcAft>
              <a:buNone/>
            </a:pPr>
            <a:r>
              <a:rPr lang="zh-TW"/>
              <a:t>And they’re are my teammates listed here and they’re in minda waiting for the demo.</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7bf06e191f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7bf06e191f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And this is our outline, first take few minutes to introduce what we are going to present and show a video. And then we’ll take lots of time demo. And finally Q &amp; 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7bf06e19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7bf06e191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So, we’re the team doing guiding, guide some people through CS-building and take some people to the target.</a:t>
            </a:r>
            <a:endParaRPr/>
          </a:p>
          <a:p>
            <a:pPr indent="0" lvl="0" marL="0" rtl="0" algn="l">
              <a:spcBef>
                <a:spcPts val="0"/>
              </a:spcBef>
              <a:spcAft>
                <a:spcPts val="0"/>
              </a:spcAft>
              <a:buNone/>
            </a:pPr>
            <a:r>
              <a:rPr lang="zh-TW"/>
              <a:t>And here is our system architecture:</a:t>
            </a:r>
            <a:endParaRPr/>
          </a:p>
          <a:p>
            <a:pPr indent="0" lvl="0" marL="0" rtl="0" algn="l">
              <a:spcBef>
                <a:spcPts val="0"/>
              </a:spcBef>
              <a:spcAft>
                <a:spcPts val="0"/>
              </a:spcAft>
              <a:buNone/>
            </a:pPr>
            <a:r>
              <a:rPr lang="zh-TW"/>
              <a:t>	We’re using pioneer and a sensor. And two notebooks next to each other. both with the camera and audio input/output and they are under same network to communicate and send messages and information.</a:t>
            </a:r>
            <a:endParaRPr/>
          </a:p>
          <a:p>
            <a:pPr indent="0" lvl="0" marL="0" rtl="0" algn="l">
              <a:spcBef>
                <a:spcPts val="0"/>
              </a:spcBef>
              <a:spcAft>
                <a:spcPts val="0"/>
              </a:spcAft>
              <a:buNone/>
            </a:pPr>
            <a:r>
              <a:rPr lang="zh-TW"/>
              <a:t>	ROS system is one the right notebook to do localization, planning and state control. and these are the packages doing localization and planning.</a:t>
            </a:r>
            <a:endParaRPr/>
          </a:p>
          <a:p>
            <a:pPr indent="0" lvl="0" marL="0" rtl="0" algn="l">
              <a:spcBef>
                <a:spcPts val="0"/>
              </a:spcBef>
              <a:spcAft>
                <a:spcPts val="0"/>
              </a:spcAft>
              <a:buNone/>
            </a:pPr>
            <a:r>
              <a:rPr lang="zh-TW"/>
              <a:t>	face recognition is also on the right notebook whose camera is facing toward user to recognize user’s face and calculate its area, so we can detect whether user is still following behind the pioneer. We use python face recognization to do it. It can detect the user face and extract features and have a model to find the relation between features and users.</a:t>
            </a:r>
            <a:endParaRPr/>
          </a:p>
          <a:p>
            <a:pPr indent="0" lvl="0" marL="0" rtl="0" algn="l">
              <a:spcBef>
                <a:spcPts val="0"/>
              </a:spcBef>
              <a:spcAft>
                <a:spcPts val="0"/>
              </a:spcAft>
              <a:buNone/>
            </a:pPr>
            <a:r>
              <a:rPr lang="zh-TW"/>
              <a:t>	And OCR is on the left notebook. It use the camera to detect words in front of it. And we use tesseract OCR which is LSTM based OCR engine</a:t>
            </a:r>
            <a:endParaRPr/>
          </a:p>
          <a:p>
            <a:pPr indent="0" lvl="0" marL="0" rtl="0" algn="l">
              <a:spcBef>
                <a:spcPts val="0"/>
              </a:spcBef>
              <a:spcAft>
                <a:spcPts val="0"/>
              </a:spcAft>
              <a:buNone/>
            </a:pPr>
            <a:r>
              <a:rPr lang="zh-TW"/>
              <a:t>	speech recognition is also on the left to balance the load between two computers and it can recognize what user says. The package we use is DeepSpeech.</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7bf06e191f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7bf06e191f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OK, we have a video here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7bf06e191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7bf06e191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What we are going to demo is just like we did in the video, we’ll first construct the map, and take user to the target, we’ll sometimes fall behind the pioneer to let it tell us to catch up. And we’ll also pretend that we are going to other place and we’ll get back later to check whether pioneer will resume the guide and take us to the target place.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7bf06e191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7bf06e191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We can have more interaction with users like it can smartly ask person who is in need or chat with the person while guiding.</a:t>
            </a:r>
            <a:endParaRPr/>
          </a:p>
          <a:p>
            <a:pPr indent="0" lvl="0" marL="0" rtl="0" algn="l">
              <a:spcBef>
                <a:spcPts val="0"/>
              </a:spcBef>
              <a:spcAft>
                <a:spcPts val="0"/>
              </a:spcAft>
              <a:buNone/>
            </a:pPr>
            <a:r>
              <a:rPr lang="zh-TW"/>
              <a:t>Come up with more functionalities like open the door or press the elevator button </a:t>
            </a:r>
            <a:endParaRPr/>
          </a:p>
          <a:p>
            <a:pPr indent="0" lvl="0" marL="0" rtl="0" algn="l">
              <a:spcBef>
                <a:spcPts val="0"/>
              </a:spcBef>
              <a:spcAft>
                <a:spcPts val="0"/>
              </a:spcAft>
              <a:buNone/>
            </a:pPr>
            <a:r>
              <a:rPr lang="zh-TW"/>
              <a:t>We still need to enhance robustness and stability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7bf06e191f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bf06e191f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7bf06e191f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7bf06e191f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gif"/><Relationship Id="rId6" Type="http://schemas.openxmlformats.org/officeDocument/2006/relationships/image" Target="../media/image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youtu.be/5dW5o2pRmV4"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gif"/><Relationship Id="rId4" Type="http://schemas.openxmlformats.org/officeDocument/2006/relationships/image" Target="../media/image3.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400475" y="805450"/>
            <a:ext cx="8520600" cy="137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zh-TW"/>
              <a:t>Final Project</a:t>
            </a:r>
            <a:endParaRPr/>
          </a:p>
        </p:txBody>
      </p:sp>
      <p:sp>
        <p:nvSpPr>
          <p:cNvPr id="55" name="Google Shape;55;p13"/>
          <p:cNvSpPr txBox="1"/>
          <p:nvPr>
            <p:ph idx="1" type="subTitle"/>
          </p:nvPr>
        </p:nvSpPr>
        <p:spPr>
          <a:xfrm>
            <a:off x="311700" y="2497750"/>
            <a:ext cx="8520600" cy="187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zh-TW"/>
              <a:t>Team 4</a:t>
            </a:r>
            <a:endParaRPr/>
          </a:p>
          <a:p>
            <a:pPr indent="457200" lvl="0" marL="2286000" rtl="0" algn="l">
              <a:spcBef>
                <a:spcPts val="0"/>
              </a:spcBef>
              <a:spcAft>
                <a:spcPts val="0"/>
              </a:spcAft>
              <a:buClr>
                <a:schemeClr val="dk1"/>
              </a:buClr>
              <a:buSzPts val="1100"/>
              <a:buFont typeface="Arial"/>
              <a:buNone/>
            </a:pPr>
            <a:r>
              <a:rPr lang="zh-TW"/>
              <a:t>b05902108 施承志</a:t>
            </a:r>
            <a:endParaRPr/>
          </a:p>
          <a:p>
            <a:pPr indent="457200" lvl="0" marL="2286000" rtl="0" algn="l">
              <a:spcBef>
                <a:spcPts val="0"/>
              </a:spcBef>
              <a:spcAft>
                <a:spcPts val="0"/>
              </a:spcAft>
              <a:buClr>
                <a:schemeClr val="dk1"/>
              </a:buClr>
              <a:buSzPts val="1100"/>
              <a:buFont typeface="Arial"/>
              <a:buNone/>
            </a:pPr>
            <a:r>
              <a:rPr lang="zh-TW"/>
              <a:t>b05902036 夏瑜</a:t>
            </a:r>
            <a:endParaRPr/>
          </a:p>
          <a:p>
            <a:pPr indent="457200" lvl="0" marL="2286000" rtl="0" algn="l">
              <a:spcBef>
                <a:spcPts val="0"/>
              </a:spcBef>
              <a:spcAft>
                <a:spcPts val="0"/>
              </a:spcAft>
              <a:buClr>
                <a:schemeClr val="dk1"/>
              </a:buClr>
              <a:buSzPts val="1100"/>
              <a:buFont typeface="Arial"/>
              <a:buNone/>
            </a:pPr>
            <a:r>
              <a:rPr lang="zh-TW"/>
              <a:t>b04502051 陳邦元</a:t>
            </a:r>
            <a:endParaRPr/>
          </a:p>
          <a:p>
            <a:pPr indent="0" lvl="0" marL="0" rtl="0" algn="ctr">
              <a:spcBef>
                <a:spcPts val="0"/>
              </a:spcBef>
              <a:spcAft>
                <a:spcPts val="0"/>
              </a:spcAft>
              <a:buNone/>
            </a:pPr>
            <a:r>
              <a:t/>
            </a:r>
            <a:endParaRPr/>
          </a:p>
        </p:txBody>
      </p:sp>
      <p:sp>
        <p:nvSpPr>
          <p:cNvPr id="56" name="Google Shape;56;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Outline</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TW"/>
              <a:t>Introduction and video (5 min)</a:t>
            </a:r>
            <a:endParaRPr/>
          </a:p>
          <a:p>
            <a:pPr indent="-342900" lvl="0" marL="457200" rtl="0" algn="l">
              <a:spcBef>
                <a:spcPts val="0"/>
              </a:spcBef>
              <a:spcAft>
                <a:spcPts val="0"/>
              </a:spcAft>
              <a:buSzPts val="1800"/>
              <a:buChar char="●"/>
            </a:pPr>
            <a:r>
              <a:rPr lang="zh-TW"/>
              <a:t>demo (10 min)</a:t>
            </a:r>
            <a:endParaRPr/>
          </a:p>
          <a:p>
            <a:pPr indent="-342900" lvl="0" marL="457200" rtl="0" algn="l">
              <a:spcBef>
                <a:spcPts val="0"/>
              </a:spcBef>
              <a:spcAft>
                <a:spcPts val="0"/>
              </a:spcAft>
              <a:buSzPts val="1800"/>
              <a:buChar char="●"/>
            </a:pPr>
            <a:r>
              <a:rPr lang="zh-TW"/>
              <a:t>Q &amp; A (2 min)</a:t>
            </a:r>
            <a:endParaRPr/>
          </a:p>
        </p:txBody>
      </p:sp>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CSIE Retriever</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TW"/>
              <a:t>Guide people through CS-building</a:t>
            </a:r>
            <a:endParaRPr/>
          </a:p>
          <a:p>
            <a:pPr indent="-342900" lvl="0" marL="457200" rtl="0" algn="l">
              <a:spcBef>
                <a:spcPts val="0"/>
              </a:spcBef>
              <a:spcAft>
                <a:spcPts val="0"/>
              </a:spcAft>
              <a:buSzPts val="1800"/>
              <a:buChar char="●"/>
            </a:pPr>
            <a:r>
              <a:rPr lang="zh-TW"/>
              <a:t>System architecture</a:t>
            </a:r>
            <a:endParaRPr/>
          </a:p>
        </p:txBody>
      </p:sp>
      <p:sp>
        <p:nvSpPr>
          <p:cNvPr id="70" name="Google Shape;7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zh-TW"/>
              <a:t>‹#›</a:t>
            </a:fld>
            <a:endParaRPr/>
          </a:p>
        </p:txBody>
      </p:sp>
      <p:pic>
        <p:nvPicPr>
          <p:cNvPr id="71" name="Google Shape;71;p15"/>
          <p:cNvPicPr preferRelativeResize="0"/>
          <p:nvPr/>
        </p:nvPicPr>
        <p:blipFill>
          <a:blip r:embed="rId3">
            <a:alphaModFix/>
          </a:blip>
          <a:stretch>
            <a:fillRect/>
          </a:stretch>
        </p:blipFill>
        <p:spPr>
          <a:xfrm>
            <a:off x="4912650" y="213325"/>
            <a:ext cx="2669725" cy="4843500"/>
          </a:xfrm>
          <a:prstGeom prst="rect">
            <a:avLst/>
          </a:prstGeom>
          <a:noFill/>
          <a:ln>
            <a:noFill/>
          </a:ln>
        </p:spPr>
      </p:pic>
      <p:cxnSp>
        <p:nvCxnSpPr>
          <p:cNvPr id="72" name="Google Shape;72;p15"/>
          <p:cNvCxnSpPr/>
          <p:nvPr/>
        </p:nvCxnSpPr>
        <p:spPr>
          <a:xfrm rot="10800000">
            <a:off x="4519625" y="4320450"/>
            <a:ext cx="784200" cy="0"/>
          </a:xfrm>
          <a:prstGeom prst="straightConnector1">
            <a:avLst/>
          </a:prstGeom>
          <a:noFill/>
          <a:ln cap="flat" cmpd="sng" w="38100">
            <a:solidFill>
              <a:srgbClr val="0000FF"/>
            </a:solidFill>
            <a:prstDash val="solid"/>
            <a:round/>
            <a:headEnd len="med" w="med" type="none"/>
            <a:tailEnd len="med" w="med" type="none"/>
          </a:ln>
        </p:spPr>
      </p:cxnSp>
      <p:cxnSp>
        <p:nvCxnSpPr>
          <p:cNvPr id="73" name="Google Shape;73;p15"/>
          <p:cNvCxnSpPr/>
          <p:nvPr/>
        </p:nvCxnSpPr>
        <p:spPr>
          <a:xfrm flipH="1">
            <a:off x="4519625" y="3713825"/>
            <a:ext cx="1065300" cy="4500"/>
          </a:xfrm>
          <a:prstGeom prst="straightConnector1">
            <a:avLst/>
          </a:prstGeom>
          <a:noFill/>
          <a:ln cap="flat" cmpd="sng" w="38100">
            <a:solidFill>
              <a:srgbClr val="0000FF"/>
            </a:solidFill>
            <a:prstDash val="solid"/>
            <a:round/>
            <a:headEnd len="med" w="med" type="none"/>
            <a:tailEnd len="med" w="med" type="none"/>
          </a:ln>
        </p:spPr>
      </p:cxnSp>
      <p:cxnSp>
        <p:nvCxnSpPr>
          <p:cNvPr id="74" name="Google Shape;74;p15"/>
          <p:cNvCxnSpPr/>
          <p:nvPr/>
        </p:nvCxnSpPr>
        <p:spPr>
          <a:xfrm flipH="1">
            <a:off x="3802175" y="4320475"/>
            <a:ext cx="710100" cy="248400"/>
          </a:xfrm>
          <a:prstGeom prst="straightConnector1">
            <a:avLst/>
          </a:prstGeom>
          <a:noFill/>
          <a:ln cap="flat" cmpd="sng" w="38100">
            <a:solidFill>
              <a:srgbClr val="0000FF"/>
            </a:solidFill>
            <a:prstDash val="solid"/>
            <a:round/>
            <a:headEnd len="med" w="med" type="none"/>
            <a:tailEnd len="med" w="med" type="none"/>
          </a:ln>
        </p:spPr>
      </p:cxnSp>
      <p:sp>
        <p:nvSpPr>
          <p:cNvPr id="75" name="Google Shape;75;p15"/>
          <p:cNvSpPr txBox="1"/>
          <p:nvPr/>
        </p:nvSpPr>
        <p:spPr>
          <a:xfrm>
            <a:off x="3195275" y="3443075"/>
            <a:ext cx="13170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800">
                <a:solidFill>
                  <a:srgbClr val="0000FF"/>
                </a:solidFill>
              </a:rPr>
              <a:t>Realsense</a:t>
            </a:r>
            <a:endParaRPr sz="1800">
              <a:solidFill>
                <a:srgbClr val="0000FF"/>
              </a:solidFill>
            </a:endParaRPr>
          </a:p>
        </p:txBody>
      </p:sp>
      <p:sp>
        <p:nvSpPr>
          <p:cNvPr id="76" name="Google Shape;76;p15"/>
          <p:cNvSpPr txBox="1"/>
          <p:nvPr/>
        </p:nvSpPr>
        <p:spPr>
          <a:xfrm>
            <a:off x="2788475" y="4320475"/>
            <a:ext cx="10653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800">
                <a:solidFill>
                  <a:srgbClr val="0000FF"/>
                </a:solidFill>
              </a:rPr>
              <a:t>Pioneer</a:t>
            </a:r>
            <a:endParaRPr sz="1800">
              <a:solidFill>
                <a:srgbClr val="0000FF"/>
              </a:solidFill>
            </a:endParaRPr>
          </a:p>
        </p:txBody>
      </p:sp>
      <p:cxnSp>
        <p:nvCxnSpPr>
          <p:cNvPr id="77" name="Google Shape;77;p15"/>
          <p:cNvCxnSpPr/>
          <p:nvPr/>
        </p:nvCxnSpPr>
        <p:spPr>
          <a:xfrm rot="10800000">
            <a:off x="4238375" y="881950"/>
            <a:ext cx="1139400" cy="382200"/>
          </a:xfrm>
          <a:prstGeom prst="straightConnector1">
            <a:avLst/>
          </a:prstGeom>
          <a:noFill/>
          <a:ln cap="flat" cmpd="sng" w="38100">
            <a:solidFill>
              <a:srgbClr val="0000FF"/>
            </a:solidFill>
            <a:prstDash val="solid"/>
            <a:round/>
            <a:headEnd len="med" w="med" type="none"/>
            <a:tailEnd len="med" w="med" type="none"/>
          </a:ln>
        </p:spPr>
      </p:cxnSp>
      <p:cxnSp>
        <p:nvCxnSpPr>
          <p:cNvPr id="78" name="Google Shape;78;p15"/>
          <p:cNvCxnSpPr/>
          <p:nvPr/>
        </p:nvCxnSpPr>
        <p:spPr>
          <a:xfrm rot="10800000">
            <a:off x="5170600" y="331850"/>
            <a:ext cx="873000" cy="118500"/>
          </a:xfrm>
          <a:prstGeom prst="straightConnector1">
            <a:avLst/>
          </a:prstGeom>
          <a:noFill/>
          <a:ln cap="flat" cmpd="sng" w="38100">
            <a:solidFill>
              <a:srgbClr val="0000FF"/>
            </a:solidFill>
            <a:prstDash val="solid"/>
            <a:round/>
            <a:headEnd len="med" w="med" type="none"/>
            <a:tailEnd len="med" w="med" type="none"/>
          </a:ln>
        </p:spPr>
      </p:cxnSp>
      <p:sp>
        <p:nvSpPr>
          <p:cNvPr id="79" name="Google Shape;79;p15"/>
          <p:cNvSpPr txBox="1"/>
          <p:nvPr/>
        </p:nvSpPr>
        <p:spPr>
          <a:xfrm>
            <a:off x="2822375" y="0"/>
            <a:ext cx="2669700" cy="109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800">
                <a:solidFill>
                  <a:srgbClr val="0000FF"/>
                </a:solidFill>
              </a:rPr>
              <a:t>notebook with camera and audio input/output</a:t>
            </a:r>
            <a:endParaRPr sz="1800">
              <a:solidFill>
                <a:srgbClr val="0000FF"/>
              </a:solidFill>
            </a:endParaRPr>
          </a:p>
          <a:p>
            <a:pPr indent="0" lvl="0" marL="0" rtl="0" algn="l">
              <a:spcBef>
                <a:spcPts val="0"/>
              </a:spcBef>
              <a:spcAft>
                <a:spcPts val="0"/>
              </a:spcAft>
              <a:buNone/>
            </a:pPr>
            <a:r>
              <a:rPr lang="zh-TW" sz="1800">
                <a:solidFill>
                  <a:srgbClr val="0000FF"/>
                </a:solidFill>
              </a:rPr>
              <a:t>(under same network to communicate)</a:t>
            </a:r>
            <a:endParaRPr sz="1800">
              <a:solidFill>
                <a:srgbClr val="0000FF"/>
              </a:solidFill>
            </a:endParaRPr>
          </a:p>
        </p:txBody>
      </p:sp>
      <p:cxnSp>
        <p:nvCxnSpPr>
          <p:cNvPr id="80" name="Google Shape;80;p15"/>
          <p:cNvCxnSpPr/>
          <p:nvPr/>
        </p:nvCxnSpPr>
        <p:spPr>
          <a:xfrm flipH="1" rot="10800000">
            <a:off x="6664200" y="881950"/>
            <a:ext cx="532500" cy="447900"/>
          </a:xfrm>
          <a:prstGeom prst="straightConnector1">
            <a:avLst/>
          </a:prstGeom>
          <a:noFill/>
          <a:ln cap="flat" cmpd="sng" w="38100">
            <a:solidFill>
              <a:srgbClr val="FF0000"/>
            </a:solidFill>
            <a:prstDash val="solid"/>
            <a:round/>
            <a:headEnd len="med" w="med" type="none"/>
            <a:tailEnd len="med" w="med" type="none"/>
          </a:ln>
        </p:spPr>
      </p:cxnSp>
      <p:sp>
        <p:nvSpPr>
          <p:cNvPr id="81" name="Google Shape;81;p15"/>
          <p:cNvSpPr txBox="1"/>
          <p:nvPr/>
        </p:nvSpPr>
        <p:spPr>
          <a:xfrm>
            <a:off x="6390050" y="156550"/>
            <a:ext cx="2909400" cy="72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800">
                <a:solidFill>
                  <a:srgbClr val="FF0000"/>
                </a:solidFill>
              </a:rPr>
              <a:t>ROS system including localization and planning</a:t>
            </a:r>
            <a:endParaRPr sz="1800">
              <a:solidFill>
                <a:srgbClr val="FF0000"/>
              </a:solidFill>
            </a:endParaRPr>
          </a:p>
        </p:txBody>
      </p:sp>
      <p:cxnSp>
        <p:nvCxnSpPr>
          <p:cNvPr id="82" name="Google Shape;82;p15"/>
          <p:cNvCxnSpPr/>
          <p:nvPr/>
        </p:nvCxnSpPr>
        <p:spPr>
          <a:xfrm>
            <a:off x="6417250" y="837025"/>
            <a:ext cx="1200900" cy="837000"/>
          </a:xfrm>
          <a:prstGeom prst="straightConnector1">
            <a:avLst/>
          </a:prstGeom>
          <a:noFill/>
          <a:ln cap="flat" cmpd="sng" w="38100">
            <a:solidFill>
              <a:srgbClr val="FF0000"/>
            </a:solidFill>
            <a:prstDash val="solid"/>
            <a:round/>
            <a:headEnd len="med" w="med" type="none"/>
            <a:tailEnd len="med" w="med" type="none"/>
          </a:ln>
        </p:spPr>
      </p:cxnSp>
      <p:sp>
        <p:nvSpPr>
          <p:cNvPr id="83" name="Google Shape;83;p15"/>
          <p:cNvSpPr txBox="1"/>
          <p:nvPr/>
        </p:nvSpPr>
        <p:spPr>
          <a:xfrm>
            <a:off x="7277000" y="1674025"/>
            <a:ext cx="2119500" cy="72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800">
                <a:solidFill>
                  <a:srgbClr val="FF0000"/>
                </a:solidFill>
              </a:rPr>
              <a:t>face recognition through camera</a:t>
            </a:r>
            <a:endParaRPr sz="1800">
              <a:solidFill>
                <a:srgbClr val="FF0000"/>
              </a:solidFill>
            </a:endParaRPr>
          </a:p>
        </p:txBody>
      </p:sp>
      <p:cxnSp>
        <p:nvCxnSpPr>
          <p:cNvPr id="84" name="Google Shape;84;p15"/>
          <p:cNvCxnSpPr>
            <a:endCxn id="85" idx="0"/>
          </p:cNvCxnSpPr>
          <p:nvPr/>
        </p:nvCxnSpPr>
        <p:spPr>
          <a:xfrm flipH="1">
            <a:off x="4572000" y="873025"/>
            <a:ext cx="1405500" cy="1001400"/>
          </a:xfrm>
          <a:prstGeom prst="straightConnector1">
            <a:avLst/>
          </a:prstGeom>
          <a:noFill/>
          <a:ln cap="flat" cmpd="sng" w="38100">
            <a:solidFill>
              <a:srgbClr val="FF0000"/>
            </a:solidFill>
            <a:prstDash val="solid"/>
            <a:round/>
            <a:headEnd len="med" w="med" type="none"/>
            <a:tailEnd len="med" w="med" type="none"/>
          </a:ln>
        </p:spPr>
      </p:cxnSp>
      <p:sp>
        <p:nvSpPr>
          <p:cNvPr id="85" name="Google Shape;85;p15"/>
          <p:cNvSpPr txBox="1"/>
          <p:nvPr/>
        </p:nvSpPr>
        <p:spPr>
          <a:xfrm>
            <a:off x="4135500" y="1874425"/>
            <a:ext cx="873000" cy="44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800">
                <a:solidFill>
                  <a:srgbClr val="FF0000"/>
                </a:solidFill>
              </a:rPr>
              <a:t>OCR</a:t>
            </a:r>
            <a:endParaRPr sz="1800">
              <a:solidFill>
                <a:srgbClr val="FF0000"/>
              </a:solidFill>
            </a:endParaRPr>
          </a:p>
        </p:txBody>
      </p:sp>
      <p:pic>
        <p:nvPicPr>
          <p:cNvPr id="86" name="Google Shape;86;p15"/>
          <p:cNvPicPr preferRelativeResize="0"/>
          <p:nvPr/>
        </p:nvPicPr>
        <p:blipFill>
          <a:blip r:embed="rId4">
            <a:alphaModFix/>
          </a:blip>
          <a:stretch>
            <a:fillRect/>
          </a:stretch>
        </p:blipFill>
        <p:spPr>
          <a:xfrm>
            <a:off x="311700" y="2571750"/>
            <a:ext cx="1744950" cy="1737200"/>
          </a:xfrm>
          <a:prstGeom prst="rect">
            <a:avLst/>
          </a:prstGeom>
          <a:noFill/>
          <a:ln>
            <a:noFill/>
          </a:ln>
        </p:spPr>
      </p:pic>
      <p:sp>
        <p:nvSpPr>
          <p:cNvPr id="87" name="Google Shape;87;p15"/>
          <p:cNvSpPr txBox="1"/>
          <p:nvPr/>
        </p:nvSpPr>
        <p:spPr>
          <a:xfrm>
            <a:off x="2056650" y="2655375"/>
            <a:ext cx="3380400" cy="72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800"/>
              <a:t>localization: gmapping</a:t>
            </a:r>
            <a:endParaRPr sz="1800"/>
          </a:p>
          <a:p>
            <a:pPr indent="0" lvl="0" marL="0" rtl="0" algn="l">
              <a:spcBef>
                <a:spcPts val="0"/>
              </a:spcBef>
              <a:spcAft>
                <a:spcPts val="0"/>
              </a:spcAft>
              <a:buNone/>
            </a:pPr>
            <a:r>
              <a:rPr lang="zh-TW" sz="1800"/>
              <a:t>planning: Local/Global planner</a:t>
            </a:r>
            <a:endParaRPr sz="1800"/>
          </a:p>
        </p:txBody>
      </p:sp>
      <p:pic>
        <p:nvPicPr>
          <p:cNvPr id="88" name="Google Shape;88;p15"/>
          <p:cNvPicPr preferRelativeResize="0"/>
          <p:nvPr/>
        </p:nvPicPr>
        <p:blipFill>
          <a:blip r:embed="rId5">
            <a:alphaModFix/>
          </a:blip>
          <a:stretch>
            <a:fillRect/>
          </a:stretch>
        </p:blipFill>
        <p:spPr>
          <a:xfrm>
            <a:off x="434575" y="1953338"/>
            <a:ext cx="3255006" cy="1814675"/>
          </a:xfrm>
          <a:prstGeom prst="rect">
            <a:avLst/>
          </a:prstGeom>
          <a:noFill/>
          <a:ln>
            <a:noFill/>
          </a:ln>
        </p:spPr>
      </p:pic>
      <p:pic>
        <p:nvPicPr>
          <p:cNvPr id="89" name="Google Shape;89;p15"/>
          <p:cNvPicPr preferRelativeResize="0"/>
          <p:nvPr/>
        </p:nvPicPr>
        <p:blipFill>
          <a:blip r:embed="rId6">
            <a:alphaModFix/>
          </a:blip>
          <a:stretch>
            <a:fillRect/>
          </a:stretch>
        </p:blipFill>
        <p:spPr>
          <a:xfrm>
            <a:off x="571262" y="3967530"/>
            <a:ext cx="2981626" cy="1099472"/>
          </a:xfrm>
          <a:prstGeom prst="rect">
            <a:avLst/>
          </a:prstGeom>
          <a:noFill/>
          <a:ln>
            <a:noFill/>
          </a:ln>
        </p:spPr>
      </p:pic>
      <p:sp>
        <p:nvSpPr>
          <p:cNvPr id="90" name="Google Shape;90;p15"/>
          <p:cNvSpPr txBox="1"/>
          <p:nvPr/>
        </p:nvSpPr>
        <p:spPr>
          <a:xfrm>
            <a:off x="3597575" y="4320450"/>
            <a:ext cx="2909400" cy="72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800"/>
              <a:t>Python</a:t>
            </a:r>
            <a:endParaRPr sz="1800"/>
          </a:p>
          <a:p>
            <a:pPr indent="0" lvl="0" marL="0" rtl="0" algn="l">
              <a:spcBef>
                <a:spcPts val="0"/>
              </a:spcBef>
              <a:spcAft>
                <a:spcPts val="0"/>
              </a:spcAft>
              <a:buNone/>
            </a:pPr>
            <a:r>
              <a:rPr lang="zh-TW" sz="1800"/>
              <a:t>face recognition</a:t>
            </a:r>
            <a:endParaRPr sz="1800"/>
          </a:p>
        </p:txBody>
      </p:sp>
      <p:sp>
        <p:nvSpPr>
          <p:cNvPr id="91" name="Google Shape;91;p15"/>
          <p:cNvSpPr txBox="1"/>
          <p:nvPr/>
        </p:nvSpPr>
        <p:spPr>
          <a:xfrm>
            <a:off x="1449575" y="2475225"/>
            <a:ext cx="2352600" cy="8370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2400"/>
              </a:spcBef>
              <a:spcAft>
                <a:spcPts val="1200"/>
              </a:spcAft>
              <a:buNone/>
            </a:pPr>
            <a:r>
              <a:rPr b="1" lang="zh-TW" sz="2300">
                <a:solidFill>
                  <a:srgbClr val="24292E"/>
                </a:solidFill>
                <a:highlight>
                  <a:srgbClr val="FFFFFF"/>
                </a:highlight>
              </a:rPr>
              <a:t>Tesseract OCR</a:t>
            </a:r>
            <a:endParaRPr b="1" sz="2300">
              <a:solidFill>
                <a:srgbClr val="24292E"/>
              </a:solidFill>
              <a:highlight>
                <a:srgbClr val="FFFFFF"/>
              </a:highlight>
            </a:endParaRPr>
          </a:p>
        </p:txBody>
      </p:sp>
      <p:sp>
        <p:nvSpPr>
          <p:cNvPr id="92" name="Google Shape;92;p15"/>
          <p:cNvSpPr txBox="1"/>
          <p:nvPr/>
        </p:nvSpPr>
        <p:spPr>
          <a:xfrm>
            <a:off x="1449575" y="3353375"/>
            <a:ext cx="2909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800"/>
              <a:t>LSTM based OCR engine</a:t>
            </a:r>
            <a:endParaRPr sz="1800"/>
          </a:p>
        </p:txBody>
      </p:sp>
      <p:cxnSp>
        <p:nvCxnSpPr>
          <p:cNvPr id="93" name="Google Shape;93;p15"/>
          <p:cNvCxnSpPr/>
          <p:nvPr/>
        </p:nvCxnSpPr>
        <p:spPr>
          <a:xfrm flipH="1">
            <a:off x="4942025" y="1538800"/>
            <a:ext cx="1035600" cy="947100"/>
          </a:xfrm>
          <a:prstGeom prst="straightConnector1">
            <a:avLst/>
          </a:prstGeom>
          <a:noFill/>
          <a:ln cap="flat" cmpd="sng" w="38100">
            <a:solidFill>
              <a:srgbClr val="FF0000"/>
            </a:solidFill>
            <a:prstDash val="solid"/>
            <a:round/>
            <a:headEnd len="med" w="med" type="none"/>
            <a:tailEnd len="med" w="med" type="none"/>
          </a:ln>
        </p:spPr>
      </p:cxnSp>
      <p:sp>
        <p:nvSpPr>
          <p:cNvPr id="94" name="Google Shape;94;p15"/>
          <p:cNvSpPr txBox="1"/>
          <p:nvPr/>
        </p:nvSpPr>
        <p:spPr>
          <a:xfrm>
            <a:off x="3308225" y="2477625"/>
            <a:ext cx="2276700" cy="6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800">
                <a:solidFill>
                  <a:srgbClr val="FF0000"/>
                </a:solidFill>
              </a:rPr>
              <a:t>speech recognition through microphone</a:t>
            </a:r>
            <a:endParaRPr sz="1800">
              <a:solidFill>
                <a:srgbClr val="FF0000"/>
              </a:solidFill>
            </a:endParaRPr>
          </a:p>
        </p:txBody>
      </p:sp>
      <p:sp>
        <p:nvSpPr>
          <p:cNvPr id="95" name="Google Shape;95;p15"/>
          <p:cNvSpPr txBox="1"/>
          <p:nvPr/>
        </p:nvSpPr>
        <p:spPr>
          <a:xfrm>
            <a:off x="507050" y="2987900"/>
            <a:ext cx="2981700" cy="109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TW" sz="1800"/>
              <a:t>DeepSpeech</a:t>
            </a:r>
            <a:endParaRPr b="1" sz="1800"/>
          </a:p>
          <a:p>
            <a:pPr indent="0" lvl="0" marL="0" rtl="0" algn="l">
              <a:spcBef>
                <a:spcPts val="0"/>
              </a:spcBef>
              <a:spcAft>
                <a:spcPts val="0"/>
              </a:spcAft>
              <a:buNone/>
            </a:pPr>
            <a:r>
              <a:rPr lang="zh-TW" sz="1800"/>
              <a:t>deep-learning bsed</a:t>
            </a:r>
            <a:endParaRPr sz="1800"/>
          </a:p>
          <a:p>
            <a:pPr indent="0" lvl="0" marL="0" rtl="0" algn="l">
              <a:spcBef>
                <a:spcPts val="0"/>
              </a:spcBef>
              <a:spcAft>
                <a:spcPts val="0"/>
              </a:spcAft>
              <a:buNone/>
            </a:pPr>
            <a:r>
              <a:rPr lang="zh-TW" sz="1800"/>
              <a:t>speech recognization</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000"/>
                                        <p:tgtEl>
                                          <p:spTgt spid="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
                                        </p:tgtEl>
                                        <p:attrNameLst>
                                          <p:attrName>style.visibility</p:attrName>
                                        </p:attrNameLst>
                                      </p:cBhvr>
                                      <p:to>
                                        <p:strVal val="visible"/>
                                      </p:to>
                                    </p:set>
                                    <p:animEffect filter="fade" transition="in">
                                      <p:cBhvr>
                                        <p:cTn dur="1000"/>
                                        <p:tgtEl>
                                          <p:spTgt spid="72"/>
                                        </p:tgtEl>
                                      </p:cBhvr>
                                    </p:animEffect>
                                  </p:childTnLst>
                                </p:cTn>
                              </p:par>
                              <p:par>
                                <p:cTn fill="hold" nodeType="withEffect" presetClass="entr" presetID="10" presetSubtype="0">
                                  <p:stCondLst>
                                    <p:cond delay="0"/>
                                  </p:stCondLst>
                                  <p:childTnLst>
                                    <p:set>
                                      <p:cBhvr>
                                        <p:cTn dur="1" fill="hold">
                                          <p:stCondLst>
                                            <p:cond delay="0"/>
                                          </p:stCondLst>
                                        </p:cTn>
                                        <p:tgtEl>
                                          <p:spTgt spid="74"/>
                                        </p:tgtEl>
                                        <p:attrNameLst>
                                          <p:attrName>style.visibility</p:attrName>
                                        </p:attrNameLst>
                                      </p:cBhvr>
                                      <p:to>
                                        <p:strVal val="visible"/>
                                      </p:to>
                                    </p:set>
                                    <p:animEffect filter="fade" transition="in">
                                      <p:cBhvr>
                                        <p:cTn dur="1000"/>
                                        <p:tgtEl>
                                          <p:spTgt spid="74"/>
                                        </p:tgtEl>
                                      </p:cBhvr>
                                    </p:animEffect>
                                  </p:childTnLst>
                                </p:cTn>
                              </p:par>
                              <p:par>
                                <p:cTn fill="hold" nodeType="with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000"/>
                                        <p:tgtEl>
                                          <p:spTgt spid="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1000"/>
                                        <p:tgtEl>
                                          <p:spTgt spid="73"/>
                                        </p:tgtEl>
                                      </p:cBhvr>
                                    </p:animEffect>
                                  </p:childTnLst>
                                </p:cTn>
                              </p:par>
                              <p:par>
                                <p:cTn fill="hold" nodeType="withEffect" presetClass="entr" presetID="10" presetSubtype="0">
                                  <p:stCondLst>
                                    <p:cond delay="0"/>
                                  </p:stCondLst>
                                  <p:childTnLst>
                                    <p:set>
                                      <p:cBhvr>
                                        <p:cTn dur="1" fill="hold">
                                          <p:stCondLst>
                                            <p:cond delay="0"/>
                                          </p:stCondLst>
                                        </p:cTn>
                                        <p:tgtEl>
                                          <p:spTgt spid="75"/>
                                        </p:tgtEl>
                                        <p:attrNameLst>
                                          <p:attrName>style.visibility</p:attrName>
                                        </p:attrNameLst>
                                      </p:cBhvr>
                                      <p:to>
                                        <p:strVal val="visible"/>
                                      </p:to>
                                    </p:set>
                                    <p:animEffect filter="fade" transition="in">
                                      <p:cBhvr>
                                        <p:cTn dur="1000"/>
                                        <p:tgtEl>
                                          <p:spTgt spid="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
                                        </p:tgtEl>
                                        <p:attrNameLst>
                                          <p:attrName>style.visibility</p:attrName>
                                        </p:attrNameLst>
                                      </p:cBhvr>
                                      <p:to>
                                        <p:strVal val="visible"/>
                                      </p:to>
                                    </p:set>
                                    <p:animEffect filter="fade" transition="in">
                                      <p:cBhvr>
                                        <p:cTn dur="1000"/>
                                        <p:tgtEl>
                                          <p:spTgt spid="77"/>
                                        </p:tgtEl>
                                      </p:cBhvr>
                                    </p:animEffect>
                                  </p:childTnLst>
                                </p:cTn>
                              </p:par>
                              <p:par>
                                <p:cTn fill="hold" nodeType="with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par>
                                <p:cTn fill="hold" nodeType="with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1000"/>
                                        <p:tgtEl>
                                          <p:spTgt spid="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par>
                                <p:cTn fill="hold" nodeType="withEffect" presetClass="exit" presetID="10" presetSubtype="0">
                                  <p:stCondLst>
                                    <p:cond delay="0"/>
                                  </p:stCondLst>
                                  <p:childTnLst>
                                    <p:animEffect filter="fade" transition="out">
                                      <p:cBhvr>
                                        <p:cTn dur="1000"/>
                                        <p:tgtEl>
                                          <p:spTgt spid="73"/>
                                        </p:tgtEl>
                                      </p:cBhvr>
                                    </p:animEffect>
                                    <p:set>
                                      <p:cBhvr>
                                        <p:cTn dur="1" fill="hold">
                                          <p:stCondLst>
                                            <p:cond delay="1000"/>
                                          </p:stCondLst>
                                        </p:cTn>
                                        <p:tgtEl>
                                          <p:spTgt spid="7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74"/>
                                        </p:tgtEl>
                                      </p:cBhvr>
                                    </p:animEffect>
                                    <p:set>
                                      <p:cBhvr>
                                        <p:cTn dur="1" fill="hold">
                                          <p:stCondLst>
                                            <p:cond delay="1000"/>
                                          </p:stCondLst>
                                        </p:cTn>
                                        <p:tgtEl>
                                          <p:spTgt spid="7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75"/>
                                        </p:tgtEl>
                                      </p:cBhvr>
                                    </p:animEffect>
                                    <p:set>
                                      <p:cBhvr>
                                        <p:cTn dur="1" fill="hold">
                                          <p:stCondLst>
                                            <p:cond delay="1000"/>
                                          </p:stCondLst>
                                        </p:cTn>
                                        <p:tgtEl>
                                          <p:spTgt spid="7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76"/>
                                        </p:tgtEl>
                                      </p:cBhvr>
                                    </p:animEffect>
                                    <p:set>
                                      <p:cBhvr>
                                        <p:cTn dur="1" fill="hold">
                                          <p:stCondLst>
                                            <p:cond delay="1000"/>
                                          </p:stCondLst>
                                        </p:cTn>
                                        <p:tgtEl>
                                          <p:spTgt spid="7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77"/>
                                        </p:tgtEl>
                                      </p:cBhvr>
                                    </p:animEffect>
                                    <p:set>
                                      <p:cBhvr>
                                        <p:cTn dur="1" fill="hold">
                                          <p:stCondLst>
                                            <p:cond delay="1000"/>
                                          </p:stCondLst>
                                        </p:cTn>
                                        <p:tgtEl>
                                          <p:spTgt spid="7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78"/>
                                        </p:tgtEl>
                                      </p:cBhvr>
                                    </p:animEffect>
                                    <p:set>
                                      <p:cBhvr>
                                        <p:cTn dur="1" fill="hold">
                                          <p:stCondLst>
                                            <p:cond delay="1000"/>
                                          </p:stCondLst>
                                        </p:cTn>
                                        <p:tgtEl>
                                          <p:spTgt spid="7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79"/>
                                        </p:tgtEl>
                                      </p:cBhvr>
                                    </p:animEffect>
                                    <p:set>
                                      <p:cBhvr>
                                        <p:cTn dur="1" fill="hold">
                                          <p:stCondLst>
                                            <p:cond delay="1000"/>
                                          </p:stCondLst>
                                        </p:cTn>
                                        <p:tgtEl>
                                          <p:spTgt spid="7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72"/>
                                        </p:tgtEl>
                                      </p:cBhvr>
                                    </p:animEffect>
                                    <p:set>
                                      <p:cBhvr>
                                        <p:cTn dur="1" fill="hold">
                                          <p:stCondLst>
                                            <p:cond delay="1000"/>
                                          </p:stCondLst>
                                        </p:cTn>
                                        <p:tgtEl>
                                          <p:spTgt spid="72"/>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1000"/>
                                        <p:tgtEl>
                                          <p:spTgt spid="87"/>
                                        </p:tgtEl>
                                      </p:cBhvr>
                                    </p:animEffect>
                                  </p:childTnLst>
                                </p:cTn>
                              </p:par>
                              <p:par>
                                <p:cTn fill="hold" nodeType="withEffect" presetClass="entr" presetID="10" presetSubtype="0">
                                  <p:stCondLst>
                                    <p:cond delay="0"/>
                                  </p:stCondLst>
                                  <p:childTnLst>
                                    <p:set>
                                      <p:cBhvr>
                                        <p:cTn dur="1" fill="hold">
                                          <p:stCondLst>
                                            <p:cond delay="0"/>
                                          </p:stCondLst>
                                        </p:cTn>
                                        <p:tgtEl>
                                          <p:spTgt spid="86"/>
                                        </p:tgtEl>
                                        <p:attrNameLst>
                                          <p:attrName>style.visibility</p:attrName>
                                        </p:attrNameLst>
                                      </p:cBhvr>
                                      <p:to>
                                        <p:strVal val="visible"/>
                                      </p:to>
                                    </p:set>
                                    <p:animEffect filter="fade" transition="in">
                                      <p:cBhvr>
                                        <p:cTn dur="1000"/>
                                        <p:tgtEl>
                                          <p:spTgt spid="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par>
                                <p:cTn fill="hold" nodeType="with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1000"/>
                                        <p:tgtEl>
                                          <p:spTgt spid="83"/>
                                        </p:tgtEl>
                                      </p:cBhvr>
                                    </p:animEffect>
                                  </p:childTnLst>
                                </p:cTn>
                              </p:par>
                              <p:par>
                                <p:cTn fill="hold" nodeType="withEffect" presetClass="exit" presetID="10" presetSubtype="0">
                                  <p:stCondLst>
                                    <p:cond delay="0"/>
                                  </p:stCondLst>
                                  <p:childTnLst>
                                    <p:animEffect filter="fade" transition="out">
                                      <p:cBhvr>
                                        <p:cTn dur="1000"/>
                                        <p:tgtEl>
                                          <p:spTgt spid="80"/>
                                        </p:tgtEl>
                                      </p:cBhvr>
                                    </p:animEffect>
                                    <p:set>
                                      <p:cBhvr>
                                        <p:cTn dur="1" fill="hold">
                                          <p:stCondLst>
                                            <p:cond delay="1000"/>
                                          </p:stCondLst>
                                        </p:cTn>
                                        <p:tgtEl>
                                          <p:spTgt spid="8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81"/>
                                        </p:tgtEl>
                                      </p:cBhvr>
                                    </p:animEffect>
                                    <p:set>
                                      <p:cBhvr>
                                        <p:cTn dur="1" fill="hold">
                                          <p:stCondLst>
                                            <p:cond delay="1000"/>
                                          </p:stCondLst>
                                        </p:cTn>
                                        <p:tgtEl>
                                          <p:spTgt spid="8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86"/>
                                        </p:tgtEl>
                                      </p:cBhvr>
                                    </p:animEffect>
                                    <p:set>
                                      <p:cBhvr>
                                        <p:cTn dur="1" fill="hold">
                                          <p:stCondLst>
                                            <p:cond delay="1000"/>
                                          </p:stCondLst>
                                        </p:cTn>
                                        <p:tgtEl>
                                          <p:spTgt spid="8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87"/>
                                        </p:tgtEl>
                                      </p:cBhvr>
                                    </p:animEffect>
                                    <p:set>
                                      <p:cBhvr>
                                        <p:cTn dur="1" fill="hold">
                                          <p:stCondLst>
                                            <p:cond delay="1000"/>
                                          </p:stCondLst>
                                        </p:cTn>
                                        <p:tgtEl>
                                          <p:spTgt spid="8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1000"/>
                                        <p:tgtEl>
                                          <p:spTgt spid="88"/>
                                        </p:tgtEl>
                                      </p:cBhvr>
                                    </p:animEffect>
                                  </p:childTnLst>
                                </p:cTn>
                              </p:par>
                              <p:par>
                                <p:cTn fill="hold" nodeType="with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par>
                                <p:cTn fill="hold" nodeType="with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1600"/>
                                        <p:tgtEl>
                                          <p:spTgt spid="84"/>
                                        </p:tgtEl>
                                      </p:cBhvr>
                                    </p:animEffect>
                                  </p:childTnLst>
                                </p:cTn>
                              </p:par>
                              <p:par>
                                <p:cTn fill="hold" nodeType="with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1000"/>
                                        <p:tgtEl>
                                          <p:spTgt spid="85"/>
                                        </p:tgtEl>
                                      </p:cBhvr>
                                    </p:animEffect>
                                  </p:childTnLst>
                                </p:cTn>
                              </p:par>
                              <p:par>
                                <p:cTn fill="hold" nodeType="withEffect" presetClass="exit" presetID="10" presetSubtype="0">
                                  <p:stCondLst>
                                    <p:cond delay="0"/>
                                  </p:stCondLst>
                                  <p:childTnLst>
                                    <p:animEffect filter="fade" transition="out">
                                      <p:cBhvr>
                                        <p:cTn dur="1000"/>
                                        <p:tgtEl>
                                          <p:spTgt spid="88"/>
                                        </p:tgtEl>
                                      </p:cBhvr>
                                    </p:animEffect>
                                    <p:set>
                                      <p:cBhvr>
                                        <p:cTn dur="1" fill="hold">
                                          <p:stCondLst>
                                            <p:cond delay="1000"/>
                                          </p:stCondLst>
                                        </p:cTn>
                                        <p:tgtEl>
                                          <p:spTgt spid="8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89"/>
                                        </p:tgtEl>
                                      </p:cBhvr>
                                    </p:animEffect>
                                    <p:set>
                                      <p:cBhvr>
                                        <p:cTn dur="1" fill="hold">
                                          <p:stCondLst>
                                            <p:cond delay="1000"/>
                                          </p:stCondLst>
                                        </p:cTn>
                                        <p:tgtEl>
                                          <p:spTgt spid="8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83"/>
                                        </p:tgtEl>
                                      </p:cBhvr>
                                    </p:animEffect>
                                    <p:set>
                                      <p:cBhvr>
                                        <p:cTn dur="1" fill="hold">
                                          <p:stCondLst>
                                            <p:cond delay="1000"/>
                                          </p:stCondLst>
                                        </p:cTn>
                                        <p:tgtEl>
                                          <p:spTgt spid="8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82"/>
                                        </p:tgtEl>
                                      </p:cBhvr>
                                    </p:animEffect>
                                    <p:set>
                                      <p:cBhvr>
                                        <p:cTn dur="1" fill="hold">
                                          <p:stCondLst>
                                            <p:cond delay="1000"/>
                                          </p:stCondLst>
                                        </p:cTn>
                                        <p:tgtEl>
                                          <p:spTgt spid="8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90"/>
                                        </p:tgtEl>
                                      </p:cBhvr>
                                    </p:animEffect>
                                    <p:set>
                                      <p:cBhvr>
                                        <p:cTn dur="1" fill="hold">
                                          <p:stCondLst>
                                            <p:cond delay="1000"/>
                                          </p:stCondLst>
                                        </p:cTn>
                                        <p:tgtEl>
                                          <p:spTgt spid="90"/>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1000"/>
                                        <p:tgtEl>
                                          <p:spTgt spid="92"/>
                                        </p:tgtEl>
                                      </p:cBhvr>
                                    </p:animEffect>
                                  </p:childTnLst>
                                </p:cTn>
                              </p:par>
                              <p:par>
                                <p:cTn fill="hold" nodeType="withEffect" presetClass="entr" presetID="10" presetSubtype="0">
                                  <p:stCondLst>
                                    <p:cond delay="0"/>
                                  </p:stCondLst>
                                  <p:childTnLst>
                                    <p:set>
                                      <p:cBhvr>
                                        <p:cTn dur="1" fill="hold">
                                          <p:stCondLst>
                                            <p:cond delay="0"/>
                                          </p:stCondLst>
                                        </p:cTn>
                                        <p:tgtEl>
                                          <p:spTgt spid="91"/>
                                        </p:tgtEl>
                                        <p:attrNameLst>
                                          <p:attrName>style.visibility</p:attrName>
                                        </p:attrNameLst>
                                      </p:cBhvr>
                                      <p:to>
                                        <p:strVal val="visible"/>
                                      </p:to>
                                    </p:set>
                                    <p:animEffect filter="fade" transition="in">
                                      <p:cBhvr>
                                        <p:cTn dur="1000"/>
                                        <p:tgtEl>
                                          <p:spTgt spid="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100"/>
                                        <p:tgtEl>
                                          <p:spTgt spid="84"/>
                                        </p:tgtEl>
                                      </p:cBhvr>
                                    </p:animEffect>
                                    <p:set>
                                      <p:cBhvr>
                                        <p:cTn dur="1" fill="hold">
                                          <p:stCondLst>
                                            <p:cond delay="1100"/>
                                          </p:stCondLst>
                                        </p:cTn>
                                        <p:tgtEl>
                                          <p:spTgt spid="8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85"/>
                                        </p:tgtEl>
                                      </p:cBhvr>
                                    </p:animEffect>
                                    <p:set>
                                      <p:cBhvr>
                                        <p:cTn dur="1" fill="hold">
                                          <p:stCondLst>
                                            <p:cond delay="1000"/>
                                          </p:stCondLst>
                                        </p:cTn>
                                        <p:tgtEl>
                                          <p:spTgt spid="8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91"/>
                                        </p:tgtEl>
                                      </p:cBhvr>
                                    </p:animEffect>
                                    <p:set>
                                      <p:cBhvr>
                                        <p:cTn dur="1" fill="hold">
                                          <p:stCondLst>
                                            <p:cond delay="1000"/>
                                          </p:stCondLst>
                                        </p:cTn>
                                        <p:tgtEl>
                                          <p:spTgt spid="91"/>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par>
                                <p:cTn fill="hold" nodeType="with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par>
                                <p:cTn fill="hold" nodeType="withEffect" presetClass="exit" presetID="10" presetSubtype="0">
                                  <p:stCondLst>
                                    <p:cond delay="0"/>
                                  </p:stCondLst>
                                  <p:childTnLst>
                                    <p:animEffect filter="fade" transition="out">
                                      <p:cBhvr>
                                        <p:cTn dur="1000"/>
                                        <p:tgtEl>
                                          <p:spTgt spid="92"/>
                                        </p:tgtEl>
                                      </p:cBhvr>
                                    </p:animEffect>
                                    <p:set>
                                      <p:cBhvr>
                                        <p:cTn dur="1" fill="hold">
                                          <p:stCondLst>
                                            <p:cond delay="1000"/>
                                          </p:stCondLst>
                                        </p:cTn>
                                        <p:tgtEl>
                                          <p:spTgt spid="92"/>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Video</a:t>
            </a:r>
            <a:endParaRPr/>
          </a:p>
        </p:txBody>
      </p:sp>
      <p:sp>
        <p:nvSpPr>
          <p:cNvPr id="101" name="Google Shape;101;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TW"/>
              <a:t>(1 min 20 sec)</a:t>
            </a:r>
            <a:endParaRPr/>
          </a:p>
          <a:p>
            <a:pPr indent="-342900" lvl="0" marL="457200" rtl="0" algn="l">
              <a:spcBef>
                <a:spcPts val="0"/>
              </a:spcBef>
              <a:spcAft>
                <a:spcPts val="0"/>
              </a:spcAft>
              <a:buSzPts val="1800"/>
              <a:buChar char="●"/>
            </a:pPr>
            <a:r>
              <a:rPr lang="zh-TW" u="sng">
                <a:solidFill>
                  <a:schemeClr val="hlink"/>
                </a:solidFill>
                <a:hlinkClick r:id="rId3"/>
              </a:rPr>
              <a:t>https://youtu.be/5dW5o2pRmV4</a:t>
            </a:r>
            <a:endParaRPr/>
          </a:p>
        </p:txBody>
      </p:sp>
      <p:sp>
        <p:nvSpPr>
          <p:cNvPr id="102" name="Google Shape;102;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Demo</a:t>
            </a:r>
            <a:endParaRPr/>
          </a:p>
        </p:txBody>
      </p:sp>
      <p:sp>
        <p:nvSpPr>
          <p:cNvPr id="108" name="Google Shape;108;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TW"/>
              <a:t>Localization and recognizing different places</a:t>
            </a:r>
            <a:endParaRPr/>
          </a:p>
          <a:p>
            <a:pPr indent="-342900" lvl="0" marL="457200" rtl="0" algn="l">
              <a:spcBef>
                <a:spcPts val="0"/>
              </a:spcBef>
              <a:spcAft>
                <a:spcPts val="0"/>
              </a:spcAft>
              <a:buSzPts val="1800"/>
              <a:buChar char="●"/>
            </a:pPr>
            <a:r>
              <a:rPr lang="zh-TW"/>
              <a:t>A user ask for a known place</a:t>
            </a:r>
            <a:endParaRPr/>
          </a:p>
          <a:p>
            <a:pPr indent="-342900" lvl="0" marL="457200" rtl="0" algn="l">
              <a:spcBef>
                <a:spcPts val="0"/>
              </a:spcBef>
              <a:spcAft>
                <a:spcPts val="0"/>
              </a:spcAft>
              <a:buSzPts val="1800"/>
              <a:buChar char="●"/>
            </a:pPr>
            <a:r>
              <a:rPr lang="zh-TW"/>
              <a:t>Interaction with the user (remind him or her to be closer)</a:t>
            </a:r>
            <a:endParaRPr/>
          </a:p>
          <a:p>
            <a:pPr indent="-342900" lvl="0" marL="457200" rtl="0" algn="l">
              <a:spcBef>
                <a:spcPts val="0"/>
              </a:spcBef>
              <a:spcAft>
                <a:spcPts val="0"/>
              </a:spcAft>
              <a:buSzPts val="1800"/>
              <a:buChar char="●"/>
            </a:pPr>
            <a:r>
              <a:rPr lang="zh-TW"/>
              <a:t>Resume the guide to the target for a lost user</a:t>
            </a:r>
            <a:endParaRPr/>
          </a:p>
        </p:txBody>
      </p:sp>
      <p:sp>
        <p:nvSpPr>
          <p:cNvPr id="109" name="Google Shape;10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Future work</a:t>
            </a:r>
            <a:endParaRPr/>
          </a:p>
        </p:txBody>
      </p:sp>
      <p:sp>
        <p:nvSpPr>
          <p:cNvPr id="115" name="Google Shape;115;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TW"/>
              <a:t>More interaction with users</a:t>
            </a:r>
            <a:endParaRPr/>
          </a:p>
          <a:p>
            <a:pPr indent="-342900" lvl="0" marL="457200" rtl="0" algn="l">
              <a:spcBef>
                <a:spcPts val="0"/>
              </a:spcBef>
              <a:spcAft>
                <a:spcPts val="0"/>
              </a:spcAft>
              <a:buSzPts val="1800"/>
              <a:buChar char="●"/>
            </a:pPr>
            <a:r>
              <a:rPr lang="zh-TW"/>
              <a:t>Come up with more functionalities  </a:t>
            </a:r>
            <a:endParaRPr/>
          </a:p>
          <a:p>
            <a:pPr indent="-342900" lvl="0" marL="457200" rtl="0" algn="l">
              <a:spcBef>
                <a:spcPts val="0"/>
              </a:spcBef>
              <a:spcAft>
                <a:spcPts val="0"/>
              </a:spcAft>
              <a:buSzPts val="1800"/>
              <a:buChar char="●"/>
            </a:pPr>
            <a:r>
              <a:rPr lang="zh-TW"/>
              <a:t>Robustness and stability  </a:t>
            </a:r>
            <a:endParaRPr/>
          </a:p>
        </p:txBody>
      </p:sp>
      <p:sp>
        <p:nvSpPr>
          <p:cNvPr id="116" name="Google Shape;116;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xEl>
                                              <p:pRg end="0" st="0"/>
                                            </p:txEl>
                                          </p:spTgt>
                                        </p:tgtEl>
                                        <p:attrNameLst>
                                          <p:attrName>style.visibility</p:attrName>
                                        </p:attrNameLst>
                                      </p:cBhvr>
                                      <p:to>
                                        <p:strVal val="visible"/>
                                      </p:to>
                                    </p:set>
                                    <p:animEffect filter="fade" transition="in">
                                      <p:cBhvr>
                                        <p:cTn dur="1000"/>
                                        <p:tgtEl>
                                          <p:spTgt spid="11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xEl>
                                              <p:pRg end="1" st="1"/>
                                            </p:txEl>
                                          </p:spTgt>
                                        </p:tgtEl>
                                        <p:attrNameLst>
                                          <p:attrName>style.visibility</p:attrName>
                                        </p:attrNameLst>
                                      </p:cBhvr>
                                      <p:to>
                                        <p:strVal val="visible"/>
                                      </p:to>
                                    </p:set>
                                    <p:animEffect filter="fade" transition="in">
                                      <p:cBhvr>
                                        <p:cTn dur="1000"/>
                                        <p:tgtEl>
                                          <p:spTgt spid="11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xEl>
                                              <p:pRg end="2" st="2"/>
                                            </p:txEl>
                                          </p:spTgt>
                                        </p:tgtEl>
                                        <p:attrNameLst>
                                          <p:attrName>style.visibility</p:attrName>
                                        </p:attrNameLst>
                                      </p:cBhvr>
                                      <p:to>
                                        <p:strVal val="visible"/>
                                      </p:to>
                                    </p:set>
                                    <p:animEffect filter="fade" transition="in">
                                      <p:cBhvr>
                                        <p:cTn dur="1000"/>
                                        <p:tgtEl>
                                          <p:spTgt spid="11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Division of works</a:t>
            </a:r>
            <a:endParaRPr/>
          </a:p>
        </p:txBody>
      </p:sp>
      <p:sp>
        <p:nvSpPr>
          <p:cNvPr id="122" name="Google Shape;122;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TW"/>
              <a:t>Everyone did everything</a:t>
            </a:r>
            <a:endParaRPr/>
          </a:p>
        </p:txBody>
      </p:sp>
      <p:sp>
        <p:nvSpPr>
          <p:cNvPr id="123" name="Google Shape;123;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pic>
        <p:nvPicPr>
          <p:cNvPr id="128" name="Google Shape;128;p20"/>
          <p:cNvPicPr preferRelativeResize="0"/>
          <p:nvPr/>
        </p:nvPicPr>
        <p:blipFill>
          <a:blip r:embed="rId3">
            <a:alphaModFix/>
          </a:blip>
          <a:stretch>
            <a:fillRect/>
          </a:stretch>
        </p:blipFill>
        <p:spPr>
          <a:xfrm>
            <a:off x="0" y="0"/>
            <a:ext cx="9144000" cy="6096000"/>
          </a:xfrm>
          <a:prstGeom prst="rect">
            <a:avLst/>
          </a:prstGeom>
          <a:noFill/>
          <a:ln>
            <a:noFill/>
          </a:ln>
        </p:spPr>
      </p:pic>
      <p:sp>
        <p:nvSpPr>
          <p:cNvPr id="129" name="Google Shape;129;p20"/>
          <p:cNvSpPr txBox="1"/>
          <p:nvPr>
            <p:ph type="ctrTitle"/>
          </p:nvPr>
        </p:nvSpPr>
        <p:spPr>
          <a:xfrm>
            <a:off x="430075" y="1627575"/>
            <a:ext cx="8520600" cy="162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zh-TW"/>
              <a:t>Thanks for listening</a:t>
            </a:r>
            <a:endParaRPr/>
          </a:p>
        </p:txBody>
      </p:sp>
      <p:pic>
        <p:nvPicPr>
          <p:cNvPr id="130" name="Google Shape;130;p20"/>
          <p:cNvPicPr preferRelativeResize="0"/>
          <p:nvPr/>
        </p:nvPicPr>
        <p:blipFill>
          <a:blip r:embed="rId4">
            <a:alphaModFix/>
          </a:blip>
          <a:stretch>
            <a:fillRect/>
          </a:stretch>
        </p:blipFill>
        <p:spPr>
          <a:xfrm>
            <a:off x="2575700" y="1287250"/>
            <a:ext cx="3992625" cy="3992625"/>
          </a:xfrm>
          <a:prstGeom prst="rect">
            <a:avLst/>
          </a:prstGeom>
          <a:noFill/>
          <a:ln>
            <a:noFill/>
          </a:ln>
        </p:spPr>
      </p:pic>
      <p:sp>
        <p:nvSpPr>
          <p:cNvPr id="131" name="Google Shape;131;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1000"/>
                                        <p:tgtEl>
                                          <p:spTgt spid="130"/>
                                        </p:tgtEl>
                                      </p:cBhvr>
                                    </p:animEffect>
                                  </p:childTnLst>
                                </p:cTn>
                              </p:par>
                              <p:par>
                                <p:cTn fill="hold" nodeType="with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1000"/>
                                        <p:tgtEl>
                                          <p:spTgt spid="1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